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5" r:id="rId6"/>
    <p:sldId id="278" r:id="rId7"/>
    <p:sldId id="289" r:id="rId8"/>
    <p:sldId id="287" r:id="rId9"/>
    <p:sldId id="290" r:id="rId10"/>
    <p:sldId id="261" r:id="rId11"/>
    <p:sldId id="260" r:id="rId12"/>
    <p:sldId id="284" r:id="rId13"/>
    <p:sldId id="288" r:id="rId14"/>
    <p:sldId id="281" r:id="rId15"/>
    <p:sldId id="264" r:id="rId16"/>
    <p:sldId id="265" r:id="rId17"/>
    <p:sldId id="283" r:id="rId18"/>
    <p:sldId id="267" r:id="rId19"/>
    <p:sldId id="291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805883" cy="2976610"/>
          </a:xfrm>
        </p:spPr>
        <p:txBody>
          <a:bodyPr>
            <a:noAutofit/>
          </a:bodyPr>
          <a:lstStyle/>
          <a:p>
            <a:r>
              <a:rPr lang="en-US" sz="6000" dirty="0"/>
              <a:t>Music bands business 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Created by</a:t>
            </a:r>
            <a:br>
              <a:rPr lang="en-US" sz="2400" dirty="0"/>
            </a:br>
            <a:r>
              <a:rPr lang="en-US" sz="2400" dirty="0"/>
              <a:t>Serhii Chursin</a:t>
            </a:r>
          </a:p>
        </p:txBody>
      </p:sp>
      <p:pic>
        <p:nvPicPr>
          <p:cNvPr id="1026" name="Picture 2" descr="Dataset Management - cnvrg">
            <a:extLst>
              <a:ext uri="{FF2B5EF4-FFF2-40B4-BE49-F238E27FC236}">
                <a16:creationId xmlns:a16="http://schemas.microsoft.com/office/drawing/2014/main" id="{7089043F-CBD2-F87B-EA88-1D80C229B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293" y="721868"/>
            <a:ext cx="5577194" cy="54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0"/>
            <a:ext cx="1036601" cy="651507"/>
          </a:xfrm>
        </p:spPr>
        <p:txBody>
          <a:bodyPr/>
          <a:lstStyle/>
          <a:p>
            <a:r>
              <a:rPr lang="en-US" sz="4000" dirty="0"/>
              <a:t>08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EBE147A-9B99-4FFD-BC53-05C5BD025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sz="1400" dirty="0"/>
              <a:t>CFO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8CF967-AF84-4550-882F-01B6C8B02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  <a:p>
            <a:r>
              <a:rPr lang="en-US" sz="1400" dirty="0"/>
              <a:t>CFO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A6C2C2-4BD8-4FEE-965C-BE8235FB38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  <a:p>
            <a:r>
              <a:rPr lang="en-US" sz="1400" dirty="0"/>
              <a:t>CTO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F7E2B50-41CF-47DF-94E2-23B31B1BE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  <a:p>
            <a:r>
              <a:rPr lang="en-US" sz="1400" dirty="0"/>
              <a:t>COO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04C012-EAAC-4BFF-A8C9-DE3B7374A6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Alejandra</a:t>
            </a:r>
          </a:p>
          <a:p>
            <a:r>
              <a:rPr lang="en-US" sz="1400" dirty="0"/>
              <a:t>CPO</a:t>
            </a:r>
            <a:endParaRPr lang="en-US" dirty="0"/>
          </a:p>
        </p:txBody>
      </p:sp>
      <p:pic>
        <p:nvPicPr>
          <p:cNvPr id="16" name="Picture Placeholder 15" descr="portait">
            <a:extLst>
              <a:ext uri="{FF2B5EF4-FFF2-40B4-BE49-F238E27FC236}">
                <a16:creationId xmlns:a16="http://schemas.microsoft.com/office/drawing/2014/main" id="{C3B3E269-C9C3-4FFC-B678-9FAC0C023B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9" name="Picture Placeholder 18" descr="portait">
            <a:extLst>
              <a:ext uri="{FF2B5EF4-FFF2-40B4-BE49-F238E27FC236}">
                <a16:creationId xmlns:a16="http://schemas.microsoft.com/office/drawing/2014/main" id="{7A34BEEA-96BB-4238-8447-EF7692728B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Picture Placeholder 21" descr="portait">
            <a:extLst>
              <a:ext uri="{FF2B5EF4-FFF2-40B4-BE49-F238E27FC236}">
                <a16:creationId xmlns:a16="http://schemas.microsoft.com/office/drawing/2014/main" id="{35D97CCB-3953-49C4-A165-AACA0FB04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5" name="Picture Placeholder 24" descr="portait">
            <a:extLst>
              <a:ext uri="{FF2B5EF4-FFF2-40B4-BE49-F238E27FC236}">
                <a16:creationId xmlns:a16="http://schemas.microsoft.com/office/drawing/2014/main" id="{EB0711FA-DCE1-48D3-8BAB-D74666349A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9" name="Picture Placeholder 28" descr="portait">
            <a:extLst>
              <a:ext uri="{FF2B5EF4-FFF2-40B4-BE49-F238E27FC236}">
                <a16:creationId xmlns:a16="http://schemas.microsoft.com/office/drawing/2014/main" id="{3FDC01EF-08D5-42D3-B019-D274328E74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208FE-0220-403B-8209-06D9990EA4C9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9C37D-040F-0991-B3F4-9DCD892AD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127"/>
            <a:ext cx="12192000" cy="68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207363" cy="736847"/>
          </a:xfrm>
        </p:spPr>
        <p:txBody>
          <a:bodyPr/>
          <a:lstStyle/>
          <a:p>
            <a:r>
              <a:rPr lang="en-US" sz="4000" dirty="0"/>
              <a:t>09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D9287-5590-25EB-4222-6A9CE8154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5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Monthly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timeline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0C08F9-9A5C-43CF-9AAC-62153680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41866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A89E8D-ECBE-4B32-82C7-E8DD0B202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78005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B38730-2A0E-4853-AD2C-FC744EF5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3799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E48653-A8EB-4DE2-BFE6-A0E61D87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129593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90DF0B-5B2E-49A9-B210-E32FFFAC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3" idx="0"/>
          </p:cNvCxnSpPr>
          <p:nvPr/>
        </p:nvCxnSpPr>
        <p:spPr>
          <a:xfrm flipV="1">
            <a:off x="1437095" y="2410633"/>
            <a:ext cx="9692499" cy="16927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1E53639-8872-4E58-9A2D-8001BB854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938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1632FE-1D0A-41E4-BF25-F0F7AA952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93124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86E56F-86DF-43E4-85F3-DD6AA1CF8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41536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BE9657-CF02-4369-A33E-0B368710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50134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9922DC-4CA9-4B40-A5D5-72BBFAE6A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58732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7F60B2-65D3-4950-9103-3EFDF7F7D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330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1CD723-7F96-4567-92C6-62CCB0855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5928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641E32-C3C9-4F0F-A366-D6AF93DD9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4526" y="2277832"/>
            <a:ext cx="604157" cy="6041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BF65AA-A09B-4D00-8027-CC0A25E8C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01722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07F39A3-7EA6-4379-9663-6D559F43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10320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E1B2E89-57B9-4D7A-8428-5CD76566C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89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419E70-E8A3-4D0F-B3B6-B2E3C5F05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75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1A8A05-09CF-4FED-814A-C13B5ADAD0D0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462F79-38EC-4B6D-A17B-F5010967D4B4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040622-091C-4302-89B8-994214504947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47416C-CC20-4528-9E6B-29806BA3BA3B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B43C75-ADC1-45C4-B8A7-20F5B91BAD47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B3AF7F-FFF7-43A1-AD4E-EC73024C5568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2DB966-25A0-4984-9B63-C732CFF22BF5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E98164-920D-4ED4-A5AA-5A7397381533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5204BF-7B89-48BE-B911-AB38665495CE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608EA6-D8A9-40C5-86D4-F6A06BB55DF0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4EBEE0-F0BD-4B44-A294-BA11560FEC18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850852B-B5D2-43AC-8631-C907E6A781C8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C54D7B6-3713-48BB-9DDB-12D73AFA8E99}"/>
              </a:ext>
            </a:extLst>
          </p:cNvPr>
          <p:cNvSpPr txBox="1"/>
          <p:nvPr/>
        </p:nvSpPr>
        <p:spPr>
          <a:xfrm>
            <a:off x="472986" y="3679886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C3E76C-2256-4F05-B7C3-0DFF370582FE}"/>
              </a:ext>
            </a:extLst>
          </p:cNvPr>
          <p:cNvSpPr txBox="1"/>
          <p:nvPr/>
        </p:nvSpPr>
        <p:spPr>
          <a:xfrm>
            <a:off x="3209125" y="5337099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7DF1E14-A144-47F8-A8C2-C2DB76FEE3E7}"/>
              </a:ext>
            </a:extLst>
          </p:cNvPr>
          <p:cNvSpPr txBox="1"/>
          <p:nvPr/>
        </p:nvSpPr>
        <p:spPr>
          <a:xfrm>
            <a:off x="5934919" y="3684742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B72532C-25BA-4593-9A4A-521BC652C2BC}"/>
              </a:ext>
            </a:extLst>
          </p:cNvPr>
          <p:cNvSpPr txBox="1"/>
          <p:nvPr/>
        </p:nvSpPr>
        <p:spPr>
          <a:xfrm>
            <a:off x="8660713" y="5341955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B9FF2D19-E789-4622-8C93-442F36075B59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F06F1B9E-833C-4A81-9647-F6FB852D5F0B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AA9D92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6D8B9F4E-BB0E-4EA0-8D17-2285623C4321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CC09C7BA-2451-49E9-9E79-6E08651BED50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BEB9AA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141" name="Date Placeholder 140">
            <a:extLst>
              <a:ext uri="{FF2B5EF4-FFF2-40B4-BE49-F238E27FC236}">
                <a16:creationId xmlns:a16="http://schemas.microsoft.com/office/drawing/2014/main" id="{3E96791E-3AF0-4956-AFA7-A8A89E8EB1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71AD0A-72DC-49A1-AA89-5509B2193035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142" name="Slide Number Placeholder 141">
            <a:extLst>
              <a:ext uri="{FF2B5EF4-FFF2-40B4-BE49-F238E27FC236}">
                <a16:creationId xmlns:a16="http://schemas.microsoft.com/office/drawing/2014/main" id="{9FD033B5-99FB-4B26-BF74-3DA89EEE7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4BC74-03AE-9F6E-3417-670A1805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20" y="-7481"/>
            <a:ext cx="1220442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</p:txBody>
      </p:sp>
      <p:pic>
        <p:nvPicPr>
          <p:cNvPr id="20" name="Picture Placeholder 19" descr="yellow flowers&#10;">
            <a:extLst>
              <a:ext uri="{FF2B5EF4-FFF2-40B4-BE49-F238E27FC236}">
                <a16:creationId xmlns:a16="http://schemas.microsoft.com/office/drawing/2014/main" id="{1612D3C6-D0D2-4983-8DA7-E3A3B73033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" y="3543300"/>
            <a:ext cx="3924300" cy="3314700"/>
          </a:xfr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End of fiscal celebration on July 15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day of learning on August 14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Yoga on September 3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Seminar series begins September 10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Business priorities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Increase customer satisfaction by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Maintain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Initiative partnership with 3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party organizations</a:t>
            </a: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3CCB5-6EED-28D4-7E62-1BA7B282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" y="0"/>
            <a:ext cx="12182937" cy="685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A931-F348-4A41-A5F4-69657F3C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</a:p>
        </p:txBody>
      </p:sp>
      <p:pic>
        <p:nvPicPr>
          <p:cNvPr id="30" name="Picture Placeholder 29" descr="close up of leaves">
            <a:extLst>
              <a:ext uri="{FF2B5EF4-FFF2-40B4-BE49-F238E27FC236}">
                <a16:creationId xmlns:a16="http://schemas.microsoft.com/office/drawing/2014/main" id="{F17D888B-B94F-48D0-ABAF-32CE1164D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Business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priorities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Increase customer 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satisfaction by 2%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Maintain growth</a:t>
            </a:r>
            <a:endParaRPr lang="en-US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EC41F11-47BD-44B1-BF22-D3C7965626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Added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Improve our social media presence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4CC2084-FCB9-4F4B-8B47-44B2A81D52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Employee opportunities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Interns begin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Indoor rec leagues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Chess tournaments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Big Game watching party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4BB509D-E79A-48CF-9C7A-2B385FD37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8CD27B-109C-41C9-9CF4-85F532F66BBB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5AC8E0E-F9A1-4D3C-8AB5-4C215FD5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3B547-979A-B5B8-831C-EE815D92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A48F-6C9B-4B6F-9063-4E2B2F6C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4779ED5-F550-4DD0-A629-AFB3A45D7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62604"/>
              </p:ext>
            </p:extLst>
          </p:nvPr>
        </p:nvGraphicFramePr>
        <p:xfrm>
          <a:off x="1028700" y="2569118"/>
          <a:ext cx="10134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300720054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30997501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business is good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Profits are up in the last quarter by 3%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customers keep coming back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increased customer retention by 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1599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getting our work done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finished the consolidation 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leaders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are top leaders in the industry across the board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1207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delivering for our customers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C9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ea typeface="+mn-ea"/>
                          <a:cs typeface="Biome Light" panose="020B0303030204020804" pitchFamily="34" charset="0"/>
                        </a:rPr>
                        <a:t>Customer satisfaction increased from 70 to 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team is growing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welcomed 3 new team members last quarter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895934"/>
                  </a:ext>
                </a:extLst>
              </a:tr>
            </a:tbl>
          </a:graphicData>
        </a:graphic>
      </p:graphicFrame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8D56EBED-E2E8-4532-9D58-AEA4BF592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EFFCE6-B714-4312-995E-9A4A689D43F0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448455D-834D-4F56-90F8-4F239B5C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19BD5-E75C-F8A2-E91F-EC58ED2AE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81"/>
            <a:ext cx="121920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51CFC-FF67-7989-02FC-240A65C79C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53EA80-260A-4EE9-83BB-E6DD04DEA906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566A4-C7FF-3156-5977-47584B9EE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26096D-64DB-F150-2341-1B948EFD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3E3BC-7A6A-0372-BDA1-8C4D5F22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81"/>
            <a:ext cx="12192000" cy="68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41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4299"/>
            <a:ext cx="2192784" cy="1104287"/>
          </a:xfrm>
        </p:spPr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176" y="149938"/>
            <a:ext cx="3935647" cy="134061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6392" y="1490553"/>
            <a:ext cx="10633666" cy="28495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By understanding these key aspects of the heavy music industry, stakeholders can make informed decisions and develop strategies based on the trends and patterns discovered. Whether you are a fan of the genre or not, this analysis offers valuable insights into an important segment of the music industry.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549713-324E-442E-99F3-0C4C72A7B5ED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Why Is Rock Music Dying? - ROOT HOG - Rock Band">
            <a:extLst>
              <a:ext uri="{FF2B5EF4-FFF2-40B4-BE49-F238E27FC236}">
                <a16:creationId xmlns:a16="http://schemas.microsoft.com/office/drawing/2014/main" id="{41C59631-DEC4-2444-BEA4-2F39646B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04" y="3429000"/>
            <a:ext cx="5446058" cy="306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2124" y="1171852"/>
            <a:ext cx="5693176" cy="4527612"/>
          </a:xfrm>
        </p:spPr>
        <p:txBody>
          <a:bodyPr>
            <a:normAutofit/>
          </a:bodyPr>
          <a:lstStyle/>
          <a:p>
            <a:r>
              <a:rPr lang="en-US" sz="2400" dirty="0"/>
              <a:t>01 Introduction</a:t>
            </a:r>
          </a:p>
          <a:p>
            <a:r>
              <a:rPr lang="en-US" sz="2400" dirty="0"/>
              <a:t>02 Dataset</a:t>
            </a:r>
          </a:p>
          <a:p>
            <a:r>
              <a:rPr lang="en-US" sz="2400" dirty="0"/>
              <a:t>03 Countries with the highest number of musical groups.</a:t>
            </a:r>
          </a:p>
          <a:p>
            <a:r>
              <a:rPr lang="en-US" sz="2400" dirty="0"/>
              <a:t>04 The most prolific years</a:t>
            </a:r>
          </a:p>
          <a:p>
            <a:r>
              <a:rPr lang="en-US" sz="2400" dirty="0"/>
              <a:t>05 The most popular music styles</a:t>
            </a:r>
            <a:br>
              <a:rPr lang="en-US" sz="2400" dirty="0"/>
            </a:br>
            <a:r>
              <a:rPr lang="en-US" sz="2400" dirty="0"/>
              <a:t>06 Conclusion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914400" cy="594804"/>
          </a:xfrm>
        </p:spPr>
        <p:txBody>
          <a:bodyPr/>
          <a:lstStyle/>
          <a:p>
            <a:r>
              <a:rPr lang="en-US" sz="4000" dirty="0"/>
              <a:t>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1438" y="465138"/>
            <a:ext cx="5067301" cy="6107489"/>
          </a:xfrm>
        </p:spPr>
        <p:txBody>
          <a:bodyPr>
            <a:noAutofit/>
          </a:bodyPr>
          <a:lstStyle/>
          <a:p>
            <a:r>
              <a:rPr lang="en-US" sz="2800" dirty="0"/>
              <a:t>My project is about music, especially about musical groups. Music is a very huge topic, but in my project there are representatives of "heavy" music, such as rock, heavy, progressive metal core and so on. 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Iron Maiden interview: 'People feel threatened by heavy metal'">
            <a:extLst>
              <a:ext uri="{FF2B5EF4-FFF2-40B4-BE49-F238E27FC236}">
                <a16:creationId xmlns:a16="http://schemas.microsoft.com/office/drawing/2014/main" id="{E66F6734-8D10-D42A-739E-AB6FA2FD6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97" y="427462"/>
            <a:ext cx="4477405" cy="27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 migliore (e il peggiore) brano da ogni album degli Iron Maiden - Stone  Music">
            <a:extLst>
              <a:ext uri="{FF2B5EF4-FFF2-40B4-BE49-F238E27FC236}">
                <a16:creationId xmlns:a16="http://schemas.microsoft.com/office/drawing/2014/main" id="{29B7C6E3-5D03-CEC6-786F-5CBB2061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75" y="3593676"/>
            <a:ext cx="4468427" cy="29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7A8DC-1DA3-75CD-AA1A-DB38CBA151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2956560" cy="1333500"/>
          </a:xfrm>
        </p:spPr>
        <p:txBody>
          <a:bodyPr/>
          <a:lstStyle/>
          <a:p>
            <a:r>
              <a:rPr lang="ru-RU" sz="4000" dirty="0"/>
              <a:t>0</a:t>
            </a:r>
            <a:r>
              <a:rPr lang="en-US" sz="4000" dirty="0"/>
              <a:t>4</a:t>
            </a:r>
            <a:endParaRPr lang="ru-UA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F95798-EBAC-9F0E-2B42-6BABD66A44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363" y="385707"/>
            <a:ext cx="4952999" cy="6086583"/>
          </a:xfrm>
        </p:spPr>
        <p:txBody>
          <a:bodyPr>
            <a:noAutofit/>
          </a:bodyPr>
          <a:lstStyle/>
          <a:p>
            <a:r>
              <a:rPr lang="en-US" sz="2400" dirty="0"/>
              <a:t>I have to say that I am not a fan of these genres, but working with this topic is quit interesting as for me.</a:t>
            </a:r>
            <a:r>
              <a:rPr lang="ru-RU" sz="2400" dirty="0"/>
              <a:t> </a:t>
            </a:r>
            <a:r>
              <a:rPr lang="en-US" sz="2400" dirty="0"/>
              <a:t>Probably, most of the listeners do not like these genres, one way or another these bands are part of a huge industry, or have remained in its history. So that the project can be interesting for everyone</a:t>
            </a:r>
            <a:r>
              <a:rPr lang="ru-RU" sz="2400" dirty="0"/>
              <a:t>.</a:t>
            </a:r>
            <a:endParaRPr lang="ru-UA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02149-08FA-A418-725C-3586019830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7C81873-7D47-483D-BCB4-50DD9806C720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A94096-AA1D-5FB1-7972-12AFCCE0D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EF285C-B2B6-D50D-C1A8-E396C7EC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9" y="1353243"/>
            <a:ext cx="5815526" cy="41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1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0"/>
            <a:ext cx="1065320" cy="710214"/>
          </a:xfrm>
        </p:spPr>
        <p:txBody>
          <a:bodyPr/>
          <a:lstStyle/>
          <a:p>
            <a:r>
              <a:rPr lang="en-US" sz="4000" dirty="0"/>
              <a:t>05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99E325-B614-61C9-CEE8-FD4B33F2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598" y="311292"/>
            <a:ext cx="6674802" cy="655320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Dataset</a:t>
            </a:r>
            <a:endParaRPr lang="ru-UA" sz="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5B61E-384D-984E-BBAC-6506C280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0" y="1063940"/>
            <a:ext cx="8697539" cy="3896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857811-D141-4B68-025B-1CF3CFBF5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17"/>
          <a:stretch/>
        </p:blipFill>
        <p:spPr>
          <a:xfrm>
            <a:off x="1747229" y="4960210"/>
            <a:ext cx="8668960" cy="13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A3BC5DD-44BE-1B04-FFBD-8EB8F84442B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65320" cy="710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06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F8C6AC0-301B-448D-08B0-5DD400D375BB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Questions I asked myself to make this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9A2D6-F1BB-21DB-B917-F9222E4C6AAE}"/>
              </a:ext>
            </a:extLst>
          </p:cNvPr>
          <p:cNvSpPr txBox="1"/>
          <p:nvPr/>
        </p:nvSpPr>
        <p:spPr>
          <a:xfrm>
            <a:off x="949910" y="1600202"/>
            <a:ext cx="90641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countries have the most bands?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which years the number of created groups was the highest</a:t>
            </a:r>
            <a:r>
              <a:rPr lang="ru-RU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Whats</a:t>
            </a:r>
            <a:r>
              <a:rPr lang="en-US" sz="2400" dirty="0"/>
              <a:t> the most </a:t>
            </a:r>
            <a:r>
              <a:rPr lang="en-US" sz="2400" dirty="0" err="1"/>
              <a:t>populat</a:t>
            </a:r>
            <a:r>
              <a:rPr lang="en-US" sz="2400" dirty="0"/>
              <a:t> music styles and their number of bands and average number of fans.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Does the number of fans of the group depend on the year of its creation?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which countries more groups broke up, and in which less? But what if we take into account as a percentage, that is, divide by the number of created groups?</a:t>
            </a:r>
            <a:br>
              <a:rPr lang="ru-RU" sz="2400" dirty="0"/>
            </a:br>
            <a:r>
              <a:rPr lang="en-US" sz="2400" dirty="0"/>
              <a:t>Which country has the longest existing bands?</a:t>
            </a:r>
            <a:r>
              <a:rPr lang="ru-RU" sz="2400" dirty="0"/>
              <a:t> </a:t>
            </a:r>
            <a:r>
              <a:rPr lang="en-US" sz="2400" dirty="0"/>
              <a:t>According to the median or average number?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0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244658-9CBC-6C82-BF82-4FD62DFC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AB0102-8ACA-4214-A839-9665520705F6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6E23C5-1AEA-917F-4A9C-E23C9E895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BF59AC89-2307-4F1C-962F-D954A6C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Contoso was great to work with. Patrice was my representative and she anticipated my needs and worked diligently to fix my issue.</a:t>
            </a:r>
          </a:p>
        </p:txBody>
      </p:sp>
      <p:pic>
        <p:nvPicPr>
          <p:cNvPr id="13" name="Picture Placeholder 12" descr="pink flower">
            <a:extLst>
              <a:ext uri="{FF2B5EF4-FFF2-40B4-BE49-F238E27FC236}">
                <a16:creationId xmlns:a16="http://schemas.microsoft.com/office/drawing/2014/main" id="{51A5A3C0-E655-407D-9CFE-9E0D62FA16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147" y="-31173"/>
            <a:ext cx="3938588" cy="64008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25A50B-BB2E-4F06-82AE-76A92D7CC3B8}"/>
              </a:ext>
            </a:extLst>
          </p:cNvPr>
          <p:cNvSpPr txBox="1"/>
          <p:nvPr/>
        </p:nvSpPr>
        <p:spPr>
          <a:xfrm>
            <a:off x="6096000" y="4076935"/>
            <a:ext cx="5149850" cy="505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lvl="0">
              <a:lnSpc>
                <a:spcPct val="150000"/>
              </a:lnSpc>
              <a:spcBef>
                <a:spcPts val="0"/>
              </a:spcBef>
              <a:buNone/>
              <a:defRPr lang="en-US"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 dirty="0"/>
              <a:t>A satisfied customer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40F1142-57E3-40C3-9A2A-3B1C89759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3BF043-A0E2-48C9-80FB-0A3EF98DDCEF}" type="datetime1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61D9CF-8ACA-4237-8E03-D79B6B8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59291-E802-240D-251E-711B4BA39EC5}"/>
              </a:ext>
            </a:extLst>
          </p:cNvPr>
          <p:cNvSpPr txBox="1"/>
          <p:nvPr/>
        </p:nvSpPr>
        <p:spPr>
          <a:xfrm>
            <a:off x="34916" y="0"/>
            <a:ext cx="21395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ome Light"/>
                <a:ea typeface="+mn-ea"/>
                <a:cs typeface="+mn-cs"/>
              </a:rPr>
              <a:t>07</a:t>
            </a:r>
          </a:p>
          <a:p>
            <a:endParaRPr lang="ru-UA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B9386-0063-D02B-9499-289A7339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{CE03E1E6-DB6E-48FF-8A6F-3B2BC9C98297}tf16411245_win32</Template>
  <TotalTime>984</TotalTime>
  <Words>655</Words>
  <Application>Microsoft Office PowerPoint</Application>
  <PresentationFormat>Widescreen</PresentationFormat>
  <Paragraphs>131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Biome Light</vt:lpstr>
      <vt:lpstr>Calibri</vt:lpstr>
      <vt:lpstr>Office Theme</vt:lpstr>
      <vt:lpstr>Music bands business analysis</vt:lpstr>
      <vt:lpstr>Agenda</vt:lpstr>
      <vt:lpstr>PowerPoint Presentation</vt:lpstr>
      <vt:lpstr>PowerPoint Presentation</vt:lpstr>
      <vt:lpstr>Dataset</vt:lpstr>
      <vt:lpstr>PowerPoint Presentation</vt:lpstr>
      <vt:lpstr>PowerPoint Presentation</vt:lpstr>
      <vt:lpstr>PowerPoint Presentation</vt:lpstr>
      <vt:lpstr>Contoso was great to work with. Patrice was my representative and she anticipated my needs and worked diligently to fix my issue.</vt:lpstr>
      <vt:lpstr>Team</vt:lpstr>
      <vt:lpstr>What’s next</vt:lpstr>
      <vt:lpstr>Monthly timeline</vt:lpstr>
      <vt:lpstr>Goals for Q1</vt:lpstr>
      <vt:lpstr>Goals for Q2</vt:lpstr>
      <vt:lpstr>Summary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bands business analysis</dc:title>
  <dc:creator>Serhii Chursin</dc:creator>
  <cp:lastModifiedBy>Serhii Chursin</cp:lastModifiedBy>
  <cp:revision>5</cp:revision>
  <dcterms:created xsi:type="dcterms:W3CDTF">2023-06-27T01:58:34Z</dcterms:created>
  <dcterms:modified xsi:type="dcterms:W3CDTF">2023-07-03T03:10:04Z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